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handoutMasterIdLst>
    <p:handoutMasterId r:id="rId21"/>
  </p:handoutMasterIdLst>
  <p:sldIdLst>
    <p:sldId id="583" r:id="rId2"/>
    <p:sldId id="303" r:id="rId3"/>
    <p:sldId id="581" r:id="rId4"/>
    <p:sldId id="569" r:id="rId5"/>
    <p:sldId id="304" r:id="rId6"/>
    <p:sldId id="570" r:id="rId7"/>
    <p:sldId id="571" r:id="rId8"/>
    <p:sldId id="565" r:id="rId9"/>
    <p:sldId id="568" r:id="rId10"/>
    <p:sldId id="572" r:id="rId11"/>
    <p:sldId id="573" r:id="rId12"/>
    <p:sldId id="551" r:id="rId13"/>
    <p:sldId id="576" r:id="rId14"/>
    <p:sldId id="328" r:id="rId15"/>
    <p:sldId id="577" r:id="rId16"/>
    <p:sldId id="578" r:id="rId17"/>
    <p:sldId id="579" r:id="rId18"/>
    <p:sldId id="580" r:id="rId1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p:restoredTop sz="75307"/>
  </p:normalViewPr>
  <p:slideViewPr>
    <p:cSldViewPr snapToGrid="0" snapToObjects="1">
      <p:cViewPr varScale="1">
        <p:scale>
          <a:sx n="83" d="100"/>
          <a:sy n="83" d="100"/>
        </p:scale>
        <p:origin x="1600"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2/16/22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2/16/22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9011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purpose of the Chat window, for this course, is to ask for help if you get stuck with a technical issue. If you don’t have a problem that someone is helping you with, you do not need to monitor the chat window to follow the course. I will also occasionally ask you to write the answer to a question in the chat.</a:t>
            </a:r>
          </a:p>
          <a:p>
            <a:endParaRPr lang="en-US" dirty="0"/>
          </a:p>
          <a:p>
            <a:r>
              <a:rPr lang="en-US" dirty="0"/>
              <a:t>Please note that when I’m presenting, I can’t also monitor the chat at the same time, so please don't send me private messages. Instead, post to Everyone, briefly describing the problem you have, and you will get help by one of our </a:t>
            </a:r>
            <a:r>
              <a:rPr lang="en-US" dirty="0" err="1"/>
              <a:t>TAs.</a:t>
            </a:r>
            <a:endParaRPr lang="en-US" dirty="0"/>
          </a:p>
          <a:p>
            <a:endParaRPr lang="en-US" dirty="0"/>
          </a:p>
          <a:p>
            <a:r>
              <a:rPr lang="en-US" dirty="0"/>
              <a:t>I also want to set expectations for help here. If you have a technical problem please use the chat to get help. But if you have questions about the material, or how to solve a problem you have that’s related to what we’re talking about at the moment, I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2114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9412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engines of knowledge generation are visualization and modeling. Finally, you need to communicate your results. </a:t>
            </a:r>
          </a:p>
          <a:p>
            <a:endParaRPr lang="en-US" dirty="0"/>
          </a:p>
          <a:p>
            <a:r>
              <a:rPr lang="en-US" dirty="0"/>
              <a:t>We will introduce the basics of all of these steps today, with the exception of modeling.</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09673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plan for today. The times might be off, but we’ll make sure to keep the breaks and we’ll make sure to finish on time.</a:t>
            </a:r>
          </a:p>
          <a:p>
            <a:endParaRPr lang="en-US" dirty="0"/>
          </a:p>
          <a:p>
            <a:r>
              <a:rPr lang="en-US" dirty="0"/>
              <a:t>We’ll spend the first hour and half with an Introduction to R, RStudio, and R Markdown where we will also look at how to import data into R. Then we will introduce data visualization, followed by a break for lunch. After that we’ll move into data transformation, and then finish out by looking at how to build a basic dashboard with R.</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24203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will introduce new concepts with lecture slides like this one, which you can also find in your course pack.</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For the coding exercises, we set up a training environment on the web specifically for this course. </a:t>
            </a:r>
          </a:p>
          <a:p>
            <a:endParaRPr lang="en-US" dirty="0"/>
          </a:p>
          <a:p>
            <a:r>
              <a:rPr lang="en-US" dirty="0"/>
              <a:t>Please note that these exercises are </a:t>
            </a:r>
            <a:r>
              <a:rPr lang="en-US" u="sng" dirty="0"/>
              <a:t>timed</a:t>
            </a:r>
            <a:r>
              <a:rPr lang="en-US" dirty="0"/>
              <a:t>. It's not essential that you finish each exercise, but it's essential that you try. When the time is up, I ask that everyone </a:t>
            </a:r>
            <a:r>
              <a:rPr lang="en-US" u="sng" dirty="0"/>
              <a:t>stop</a:t>
            </a:r>
            <a:r>
              <a:rPr lang="en-US" dirty="0"/>
              <a:t> working. After each coding exercise, we will come back together, and I will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I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no-harassment policy: this includes abusive, offensive, or degrading language, in writing or in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course website &gt; Code of Conduct or follow the link here</a:t>
            </a: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we may have to remove you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first breakout session!</a:t>
            </a:r>
          </a:p>
          <a:p>
            <a:endParaRPr lang="en-US" dirty="0"/>
          </a:p>
          <a:p>
            <a:r>
              <a:rPr lang="en-US" dirty="0"/>
              <a:t>…</a:t>
            </a:r>
          </a:p>
          <a:p>
            <a:endParaRPr lang="en-US" dirty="0"/>
          </a:p>
          <a:p>
            <a:r>
              <a:rPr lang="en-US" dirty="0"/>
              <a:t>For this exercise, we encourage you to turn on your microphone and camera, if you’re comfortable.</a:t>
            </a:r>
          </a:p>
          <a:p>
            <a:endParaRPr lang="en-US" dirty="0"/>
          </a:p>
          <a:p>
            <a:r>
              <a:rPr lang="en-US" dirty="0"/>
              <a:t>At the 10 min mark, we’ll bring everyone back into the main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39380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Start 9:02 AM</a:t>
            </a:r>
          </a:p>
          <a:p>
            <a:endParaRPr lang="en-US" dirty="0">
              <a:sym typeface="Wingdings" pitchFamily="2" charset="2"/>
            </a:endParaRPr>
          </a:p>
          <a:p>
            <a:r>
              <a:rPr lang="en-US" dirty="0">
                <a:sym typeface="Wingdings" pitchFamily="2" charset="2"/>
              </a:rPr>
              <a:t>Hello and welcome!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33528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fortunate to have a number of helpers for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78852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materials were developed by Stephan </a:t>
            </a:r>
            <a:r>
              <a:rPr lang="en-US" dirty="0" err="1"/>
              <a:t>Kadauke</a:t>
            </a:r>
            <a:r>
              <a:rPr lang="en-US" dirty="0"/>
              <a:t>. He is an Assistant Professor of Pathology and Laboratory Medicine here at CHOP and co-directs the Cell and Gene Therapy Lab . </a:t>
            </a:r>
          </a:p>
          <a:p>
            <a:endParaRPr lang="en-US" dirty="0"/>
          </a:p>
          <a:p>
            <a:r>
              <a:rPr lang="en-US" dirty="0"/>
              <a:t>He is also one of the co-founders of the CHOP R User Group and was the Chair of the Organizing Committee of the R/Medicine 2020 Virtual Conference.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Stephan is also an RStudio Certified trainer who has </a:t>
            </a:r>
            <a:r>
              <a:rPr lang="en-US" dirty="0"/>
              <a:t>been coding in R for 10+</a:t>
            </a:r>
            <a:r>
              <a:rPr lang="en-US" baseline="0" dirty="0"/>
              <a:t>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He’s taught R to physicians and other clinicians and clinical researchers at the Harvard Massachusetts General Hospital, at the University of Pennsylvania, and at various conferences, both online and offline. </a:t>
            </a:r>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993096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4041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part of the workshop will be webinar style, with everyone in one big session, and participants will be muted and cameras off. We are recording the main session for replay.</a:t>
            </a:r>
          </a:p>
          <a:p>
            <a:endParaRPr lang="en-US" dirty="0"/>
          </a:p>
          <a:p>
            <a:r>
              <a:rPr lang="en-US" dirty="0"/>
              <a:t>** We will also take advantage of breakout rooms, which are a feature of Zoom that allows more of a meeting-style kind of conferencing. We will use breakout rooms for two purposes: for one, we’ll have a small number of group exercises for which we’ll break you guys up into groups of 10-15, and you’ll have the opportunity to talk to each other. We also encourage you to turn on your camera, if you’re are comfortable, but that's completely up to you. We won't record breakout sessions. The other purpose of breakout rooms will be to get you 1:1 help by one of the helpers if you are stuck or have some kind of technical problem. </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82528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 Participants and ** Chat windows, and place those windows somewhere you can see, if necessary by making your main Zoom window a little smaller.</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713686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make heavy use of the Non-verbal Feedback functionality of Zoom. At various points, I will ask you to click "Yes" to let me know I can keep going. What I mean by that is to click the **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41119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studio.choprusergroup.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redcap.link/pre_r_for_clinical_dat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skadauke.github.io/intro-to-r-for-clinicians-chop/conduct.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tiff"/><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6AA4E-B361-9F43-B95C-939C14184003}"/>
              </a:ext>
            </a:extLst>
          </p:cNvPr>
          <p:cNvSpPr>
            <a:spLocks noGrp="1"/>
          </p:cNvSpPr>
          <p:nvPr>
            <p:ph type="title"/>
          </p:nvPr>
        </p:nvSpPr>
        <p:spPr/>
        <p:txBody>
          <a:bodyPr/>
          <a:lstStyle/>
          <a:p>
            <a:r>
              <a:rPr lang="en-US" dirty="0"/>
              <a:t>Tech Check</a:t>
            </a:r>
          </a:p>
        </p:txBody>
      </p:sp>
      <p:sp>
        <p:nvSpPr>
          <p:cNvPr id="3" name="Content Placeholder 2">
            <a:extLst>
              <a:ext uri="{FF2B5EF4-FFF2-40B4-BE49-F238E27FC236}">
                <a16:creationId xmlns:a16="http://schemas.microsoft.com/office/drawing/2014/main" id="{8FFFB9CE-7163-1C4B-B8EE-D9EC1C541B5E}"/>
              </a:ext>
            </a:extLst>
          </p:cNvPr>
          <p:cNvSpPr>
            <a:spLocks noGrp="1"/>
          </p:cNvSpPr>
          <p:nvPr>
            <p:ph idx="1"/>
          </p:nvPr>
        </p:nvSpPr>
        <p:spPr>
          <a:xfrm>
            <a:off x="1024128" y="1380226"/>
            <a:ext cx="9720073" cy="4653088"/>
          </a:xfrm>
        </p:spPr>
        <p:txBody>
          <a:bodyPr>
            <a:noAutofit/>
          </a:bodyPr>
          <a:lstStyle/>
          <a:p>
            <a:pPr>
              <a:buFont typeface="Wingdings" pitchFamily="2" charset="2"/>
              <a:buChar char="ü"/>
            </a:pPr>
            <a:r>
              <a:rPr lang="en-US" sz="2800" dirty="0"/>
              <a:t> Do you have the most recent version of Zoom? If it’s been a while since you’ve updated, go ahead and update it now. </a:t>
            </a:r>
          </a:p>
          <a:p>
            <a:pPr>
              <a:buFont typeface="Wingdings" pitchFamily="2" charset="2"/>
              <a:buChar char="ü"/>
            </a:pPr>
            <a:r>
              <a:rPr lang="en-US" sz="2800" dirty="0"/>
              <a:t> Is your version of Chrome web browser up to date? </a:t>
            </a:r>
          </a:p>
          <a:p>
            <a:pPr>
              <a:buFont typeface="Wingdings" pitchFamily="2" charset="2"/>
              <a:buChar char="ü"/>
            </a:pPr>
            <a:r>
              <a:rPr lang="en-US" sz="2800" dirty="0"/>
              <a:t> Try logging into the server: </a:t>
            </a:r>
            <a:r>
              <a:rPr lang="en-US" sz="2800" dirty="0">
                <a:hlinkClick r:id="rId3"/>
              </a:rPr>
              <a:t>https://rstudio.choprusergroup.org</a:t>
            </a:r>
            <a:endParaRPr lang="en-US" sz="2800" dirty="0"/>
          </a:p>
          <a:p>
            <a:pPr>
              <a:buFont typeface="Wingdings" pitchFamily="2" charset="2"/>
              <a:buChar char="ü"/>
            </a:pPr>
            <a:r>
              <a:rPr lang="en-US" sz="2800" dirty="0"/>
              <a:t> Usernames and passwords: Check the excel spreadsheet sent in your email or posted in the chat for your personal login information.</a:t>
            </a:r>
          </a:p>
          <a:p>
            <a:pPr>
              <a:buFont typeface="Wingdings" pitchFamily="2" charset="2"/>
              <a:buChar char="ü"/>
            </a:pPr>
            <a:r>
              <a:rPr lang="en-US" sz="2800" dirty="0"/>
              <a:t> Please complete our pre-course survey if you haven’t already: </a:t>
            </a:r>
            <a:r>
              <a:rPr lang="en-US" sz="2800" dirty="0">
                <a:hlinkClick r:id="rId4"/>
              </a:rPr>
              <a:t>https://redcap.link/pre_r_for_clinical_data</a:t>
            </a:r>
            <a:r>
              <a:rPr lang="en-US" sz="2800" dirty="0"/>
              <a:t> </a:t>
            </a:r>
          </a:p>
        </p:txBody>
      </p:sp>
    </p:spTree>
    <p:extLst>
      <p:ext uri="{BB962C8B-B14F-4D97-AF65-F5344CB8AC3E}">
        <p14:creationId xmlns:p14="http://schemas.microsoft.com/office/powerpoint/2010/main" val="18667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123037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job description and department in the Chat window.</a:t>
            </a:r>
          </a:p>
        </p:txBody>
      </p:sp>
    </p:spTree>
    <p:extLst>
      <p:ext uri="{BB962C8B-B14F-4D97-AF65-F5344CB8AC3E}">
        <p14:creationId xmlns:p14="http://schemas.microsoft.com/office/powerpoint/2010/main" val="374814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Course</a:t>
            </a:r>
          </a:p>
        </p:txBody>
      </p:sp>
    </p:spTree>
    <p:extLst>
      <p:ext uri="{BB962C8B-B14F-4D97-AF65-F5344CB8AC3E}">
        <p14:creationId xmlns:p14="http://schemas.microsoft.com/office/powerpoint/2010/main" val="289846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pic>
        <p:nvPicPr>
          <p:cNvPr id="3" name="Picture 2">
            <a:extLst>
              <a:ext uri="{FF2B5EF4-FFF2-40B4-BE49-F238E27FC236}">
                <a16:creationId xmlns:a16="http://schemas.microsoft.com/office/drawing/2014/main" id="{8E4F23AD-7B6E-3549-9F54-5D299725F1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Tree>
    <p:extLst>
      <p:ext uri="{BB962C8B-B14F-4D97-AF65-F5344CB8AC3E}">
        <p14:creationId xmlns:p14="http://schemas.microsoft.com/office/powerpoint/2010/main" val="404196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52416471"/>
              </p:ext>
            </p:extLst>
          </p:nvPr>
        </p:nvGraphicFramePr>
        <p:xfrm>
          <a:off x="718730" y="683024"/>
          <a:ext cx="10841895" cy="5206330"/>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1041266">
                <a:tc>
                  <a:txBody>
                    <a:bodyPr/>
                    <a:lstStyle/>
                    <a:p>
                      <a:pPr algn="ctr"/>
                      <a:r>
                        <a:rPr lang="en-US" sz="4400" b="0" dirty="0"/>
                        <a:t>Welcome</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baseline="0" dirty="0"/>
                        <a:t>9:00 – 9:25</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041266">
                <a:tc>
                  <a:txBody>
                    <a:bodyPr/>
                    <a:lstStyle/>
                    <a:p>
                      <a:pPr algn="ctr"/>
                      <a:r>
                        <a:rPr lang="en-US" sz="4400" b="0" dirty="0"/>
                        <a:t>Introduction</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9:25 – 10:45</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041266">
                <a:tc>
                  <a:txBody>
                    <a:bodyPr/>
                    <a:lstStyle/>
                    <a:p>
                      <a:pPr algn="ctr"/>
                      <a:r>
                        <a:rPr lang="en-US" sz="4400" b="0" dirty="0"/>
                        <a:t>Visualize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10:50 – 12:10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041266">
                <a:tc>
                  <a:txBody>
                    <a:bodyPr/>
                    <a:lstStyle/>
                    <a:p>
                      <a:pPr algn="ctr"/>
                      <a:r>
                        <a:rPr lang="en-US" sz="4400" b="0" dirty="0"/>
                        <a:t>Lunch</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12:10 – 12:40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368859"/>
                  </a:ext>
                </a:extLst>
              </a:tr>
              <a:tr h="1041266">
                <a:tc>
                  <a:txBody>
                    <a:bodyPr/>
                    <a:lstStyle/>
                    <a:p>
                      <a:pPr algn="ctr"/>
                      <a:r>
                        <a:rPr lang="en-US" sz="4400" b="0" dirty="0"/>
                        <a:t>Transform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12:40 – 2:00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30" y="683023"/>
            <a:ext cx="10841895" cy="1006291"/>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71116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26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dirty="0">
                <a:hlinkClick r:id="rId3"/>
              </a:rPr>
              <a:t>https://skadauke.github.io/intro-to-r-for-clinicians-chop/conduct.html</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6109-873F-4849-971F-D3487A3D658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5977D705-4666-234A-ABA0-F72749C264ED}"/>
              </a:ext>
            </a:extLst>
          </p:cNvPr>
          <p:cNvSpPr>
            <a:spLocks noGrp="1"/>
          </p:cNvSpPr>
          <p:nvPr>
            <p:ph type="body" sz="quarter" idx="13"/>
          </p:nvPr>
        </p:nvSpPr>
        <p:spPr/>
        <p:txBody>
          <a:bodyPr>
            <a:normAutofit/>
          </a:bodyPr>
          <a:lstStyle/>
          <a:p>
            <a:r>
              <a:rPr lang="en-US" sz="4400" dirty="0"/>
              <a:t>Meet and greet! We will send you into breakout rooms, where you will have 10 minutes to meet your TA and 10-15 of your fellow participants.</a:t>
            </a:r>
          </a:p>
        </p:txBody>
      </p:sp>
    </p:spTree>
    <p:extLst>
      <p:ext uri="{BB962C8B-B14F-4D97-AF65-F5344CB8AC3E}">
        <p14:creationId xmlns:p14="http://schemas.microsoft.com/office/powerpoint/2010/main" val="241317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3600" b="1" dirty="0"/>
              <a:t>Welcome to CHOP R 101:</a:t>
            </a:r>
            <a:br>
              <a:rPr lang="en-US" sz="3600" b="1" dirty="0"/>
            </a:br>
            <a:r>
              <a:rPr lang="en-US" sz="3600" b="1" dirty="0"/>
              <a:t>Intro to R for Clinical Data</a:t>
            </a:r>
          </a:p>
        </p:txBody>
      </p:sp>
      <p:pic>
        <p:nvPicPr>
          <p:cNvPr id="5" name="Picture 4">
            <a:extLst>
              <a:ext uri="{FF2B5EF4-FFF2-40B4-BE49-F238E27FC236}">
                <a16:creationId xmlns:a16="http://schemas.microsoft.com/office/drawing/2014/main" id="{99CEFAAF-A153-C647-B295-D6729654325A}"/>
              </a:ext>
            </a:extLst>
          </p:cNvPr>
          <p:cNvPicPr>
            <a:picLocks noChangeAspect="1"/>
          </p:cNvPicPr>
          <p:nvPr/>
        </p:nvPicPr>
        <p:blipFill>
          <a:blip r:embed="rId3"/>
          <a:stretch>
            <a:fillRect/>
          </a:stretch>
        </p:blipFill>
        <p:spPr>
          <a:xfrm>
            <a:off x="365760" y="4804013"/>
            <a:ext cx="1609344" cy="1858364"/>
          </a:xfrm>
          <a:prstGeom prst="rect">
            <a:avLst/>
          </a:prstGeom>
        </p:spPr>
      </p:pic>
      <p:sp>
        <p:nvSpPr>
          <p:cNvPr id="6" name="Subtitle 5">
            <a:extLst>
              <a:ext uri="{FF2B5EF4-FFF2-40B4-BE49-F238E27FC236}">
                <a16:creationId xmlns:a16="http://schemas.microsoft.com/office/drawing/2014/main" id="{80C10508-D3C0-6945-9DC2-C563A79C14FE}"/>
              </a:ext>
            </a:extLst>
          </p:cNvPr>
          <p:cNvSpPr>
            <a:spLocks noGrp="1"/>
          </p:cNvSpPr>
          <p:nvPr>
            <p:ph type="subTitle" idx="1"/>
          </p:nvPr>
        </p:nvSpPr>
        <p:spPr/>
        <p:txBody>
          <a:bodyPr/>
          <a:lstStyle/>
          <a:p>
            <a:r>
              <a:rPr lang="en-US" dirty="0"/>
              <a:t>Arcus Data Education</a:t>
            </a:r>
          </a:p>
        </p:txBody>
      </p:sp>
    </p:spTree>
    <p:extLst>
      <p:ext uri="{BB962C8B-B14F-4D97-AF65-F5344CB8AC3E}">
        <p14:creationId xmlns:p14="http://schemas.microsoft.com/office/powerpoint/2010/main" val="76774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close-up of a person smiling&#10;&#10;Description automatically generated">
            <a:extLst>
              <a:ext uri="{FF2B5EF4-FFF2-40B4-BE49-F238E27FC236}">
                <a16:creationId xmlns:a16="http://schemas.microsoft.com/office/drawing/2014/main" id="{312BFA64-EC58-3748-B842-43C014AFF520}"/>
              </a:ext>
            </a:extLst>
          </p:cNvPr>
          <p:cNvPicPr>
            <a:picLocks noChangeAspect="1"/>
          </p:cNvPicPr>
          <p:nvPr/>
        </p:nvPicPr>
        <p:blipFill rotWithShape="1">
          <a:blip r:embed="rId3"/>
          <a:srcRect l="1745" r="3744" b="-1"/>
          <a:stretch/>
        </p:blipFill>
        <p:spPr>
          <a:xfrm>
            <a:off x="6829423" y="549347"/>
            <a:ext cx="4382934" cy="4614338"/>
          </a:xfrm>
          <a:prstGeom prst="rect">
            <a:avLst/>
          </a:prstGeom>
        </p:spPr>
      </p:pic>
      <p:sp>
        <p:nvSpPr>
          <p:cNvPr id="12" name="TextBox 11">
            <a:extLst>
              <a:ext uri="{FF2B5EF4-FFF2-40B4-BE49-F238E27FC236}">
                <a16:creationId xmlns:a16="http://schemas.microsoft.com/office/drawing/2014/main" id="{DDC21B05-6A64-CE43-BBF5-F5600661B6E4}"/>
              </a:ext>
            </a:extLst>
          </p:cNvPr>
          <p:cNvSpPr txBox="1"/>
          <p:nvPr/>
        </p:nvSpPr>
        <p:spPr>
          <a:xfrm>
            <a:off x="1872357" y="5503393"/>
            <a:ext cx="2971519" cy="461665"/>
          </a:xfrm>
          <a:prstGeom prst="rect">
            <a:avLst/>
          </a:prstGeom>
          <a:noFill/>
        </p:spPr>
        <p:txBody>
          <a:bodyPr wrap="none" rtlCol="0">
            <a:spAutoFit/>
          </a:bodyPr>
          <a:lstStyle/>
          <a:p>
            <a:r>
              <a:rPr lang="en-US" sz="2400" dirty="0"/>
              <a:t>Rose Franzen (she/her)</a:t>
            </a:r>
          </a:p>
        </p:txBody>
      </p:sp>
      <p:sp>
        <p:nvSpPr>
          <p:cNvPr id="15" name="TextBox 14">
            <a:extLst>
              <a:ext uri="{FF2B5EF4-FFF2-40B4-BE49-F238E27FC236}">
                <a16:creationId xmlns:a16="http://schemas.microsoft.com/office/drawing/2014/main" id="{7B69F71C-875B-E847-B7D9-9AAEB98BB88E}"/>
              </a:ext>
            </a:extLst>
          </p:cNvPr>
          <p:cNvSpPr txBox="1"/>
          <p:nvPr/>
        </p:nvSpPr>
        <p:spPr>
          <a:xfrm>
            <a:off x="7527532" y="5503393"/>
            <a:ext cx="2986715" cy="461665"/>
          </a:xfrm>
          <a:prstGeom prst="rect">
            <a:avLst/>
          </a:prstGeom>
          <a:noFill/>
        </p:spPr>
        <p:txBody>
          <a:bodyPr wrap="none" rtlCol="0">
            <a:spAutoFit/>
          </a:bodyPr>
          <a:lstStyle/>
          <a:p>
            <a:r>
              <a:rPr lang="en-US" sz="2400" dirty="0"/>
              <a:t>Meredith Lee (she/her)</a:t>
            </a:r>
          </a:p>
        </p:txBody>
      </p:sp>
      <p:pic>
        <p:nvPicPr>
          <p:cNvPr id="3" name="Picture 2" descr="A person wearing glasses&#10;&#10;Description automatically generated with low confidence">
            <a:extLst>
              <a:ext uri="{FF2B5EF4-FFF2-40B4-BE49-F238E27FC236}">
                <a16:creationId xmlns:a16="http://schemas.microsoft.com/office/drawing/2014/main" id="{B017CA9D-FB87-D94A-A691-8C8C0E0B2818}"/>
              </a:ext>
            </a:extLst>
          </p:cNvPr>
          <p:cNvPicPr>
            <a:picLocks noChangeAspect="1"/>
          </p:cNvPicPr>
          <p:nvPr/>
        </p:nvPicPr>
        <p:blipFill>
          <a:blip r:embed="rId4"/>
          <a:stretch>
            <a:fillRect/>
          </a:stretch>
        </p:blipFill>
        <p:spPr>
          <a:xfrm>
            <a:off x="1065539" y="549347"/>
            <a:ext cx="4614338" cy="4614338"/>
          </a:xfrm>
          <a:prstGeom prst="rect">
            <a:avLst/>
          </a:prstGeom>
        </p:spPr>
      </p:pic>
    </p:spTree>
    <p:extLst>
      <p:ext uri="{BB962C8B-B14F-4D97-AF65-F5344CB8AC3E}">
        <p14:creationId xmlns:p14="http://schemas.microsoft.com/office/powerpoint/2010/main" val="384480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a:xfrm>
            <a:off x="1024128" y="585217"/>
            <a:ext cx="9720072" cy="1255306"/>
          </a:xfrm>
        </p:spPr>
        <p:txBody>
          <a:bodyPr>
            <a:normAutofit/>
          </a:bodyPr>
          <a:lstStyle/>
          <a:p>
            <a:r>
              <a:rPr lang="en-US" sz="5400" dirty="0"/>
              <a:t>Introducing the helpers!</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3511605" y="1931708"/>
            <a:ext cx="4754880" cy="4341075"/>
          </a:xfrm>
        </p:spPr>
        <p:txBody>
          <a:bodyPr>
            <a:normAutofit lnSpcReduction="10000"/>
          </a:bodyPr>
          <a:lstStyle/>
          <a:p>
            <a:pPr algn="ctr"/>
            <a:r>
              <a:rPr lang="en-US" sz="3600" dirty="0" err="1"/>
              <a:t>Atu</a:t>
            </a:r>
            <a:r>
              <a:rPr lang="en-US" sz="3600" dirty="0"/>
              <a:t> </a:t>
            </a:r>
            <a:r>
              <a:rPr lang="en-US" sz="3600" dirty="0" err="1"/>
              <a:t>Agawu</a:t>
            </a:r>
            <a:endParaRPr lang="en-US" sz="3600" dirty="0"/>
          </a:p>
          <a:p>
            <a:pPr algn="ctr"/>
            <a:r>
              <a:rPr lang="en-US" sz="3600" dirty="0"/>
              <a:t>Rachel Brown</a:t>
            </a:r>
          </a:p>
          <a:p>
            <a:pPr algn="ctr"/>
            <a:r>
              <a:rPr lang="en-US" sz="3600" dirty="0"/>
              <a:t>Kelli Cooper</a:t>
            </a:r>
          </a:p>
          <a:p>
            <a:pPr algn="ctr"/>
            <a:r>
              <a:rPr lang="en-US" sz="3600" dirty="0"/>
              <a:t>Richard Hanna</a:t>
            </a:r>
          </a:p>
          <a:p>
            <a:pPr algn="ctr"/>
            <a:r>
              <a:rPr lang="en-US" sz="3600" dirty="0"/>
              <a:t>Rose Hartman</a:t>
            </a:r>
          </a:p>
          <a:p>
            <a:pPr algn="ctr"/>
            <a:r>
              <a:rPr lang="en-US" sz="3600" dirty="0"/>
              <a:t>Sara McHugh-Grant</a:t>
            </a:r>
          </a:p>
          <a:p>
            <a:pPr algn="ctr"/>
            <a:r>
              <a:rPr lang="en-US" sz="3600" dirty="0"/>
              <a:t>Joy Payton</a:t>
            </a:r>
          </a:p>
          <a:p>
            <a:pPr algn="ctr"/>
            <a:endParaRPr lang="en-US" sz="3600" dirty="0"/>
          </a:p>
        </p:txBody>
      </p:sp>
      <p:sp>
        <p:nvSpPr>
          <p:cNvPr id="4" name="TextBox 3">
            <a:extLst>
              <a:ext uri="{FF2B5EF4-FFF2-40B4-BE49-F238E27FC236}">
                <a16:creationId xmlns:a16="http://schemas.microsoft.com/office/drawing/2014/main" id="{10CD2F53-1577-AF45-B977-D757546641E5}"/>
              </a:ext>
            </a:extLst>
          </p:cNvPr>
          <p:cNvSpPr txBox="1"/>
          <p:nvPr/>
        </p:nvSpPr>
        <p:spPr>
          <a:xfrm>
            <a:off x="6916615" y="155916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71513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02;p22">
            <a:extLst>
              <a:ext uri="{FF2B5EF4-FFF2-40B4-BE49-F238E27FC236}">
                <a16:creationId xmlns:a16="http://schemas.microsoft.com/office/drawing/2014/main" id="{635A0451-EAC6-C544-9AF2-3E9196FD69B8}"/>
              </a:ext>
            </a:extLst>
          </p:cNvPr>
          <p:cNvPicPr preferRelativeResize="0"/>
          <p:nvPr/>
        </p:nvPicPr>
        <p:blipFill>
          <a:blip r:embed="rId3">
            <a:alphaModFix/>
          </a:blip>
          <a:stretch>
            <a:fillRect/>
          </a:stretch>
        </p:blipFill>
        <p:spPr>
          <a:xfrm>
            <a:off x="4261172" y="1789591"/>
            <a:ext cx="3351331" cy="3386770"/>
          </a:xfrm>
          <a:prstGeom prst="rect">
            <a:avLst/>
          </a:prstGeom>
          <a:no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A699717-C4F1-4F4C-97F3-B0FA1ADA6330}"/>
              </a:ext>
            </a:extLst>
          </p:cNvPr>
          <p:cNvPicPr>
            <a:picLocks noChangeAspect="1"/>
          </p:cNvPicPr>
          <p:nvPr/>
        </p:nvPicPr>
        <p:blipFill rotWithShape="1">
          <a:blip r:embed="rId4"/>
          <a:srcRect r="71338"/>
          <a:stretch/>
        </p:blipFill>
        <p:spPr>
          <a:xfrm>
            <a:off x="525252" y="1587578"/>
            <a:ext cx="1769960" cy="1317861"/>
          </a:xfrm>
          <a:prstGeom prst="rect">
            <a:avLst/>
          </a:prstGeom>
        </p:spPr>
      </p:pic>
      <p:pic>
        <p:nvPicPr>
          <p:cNvPr id="7" name="Picture 6">
            <a:extLst>
              <a:ext uri="{FF2B5EF4-FFF2-40B4-BE49-F238E27FC236}">
                <a16:creationId xmlns:a16="http://schemas.microsoft.com/office/drawing/2014/main" id="{DEDB84D8-6CCE-014A-A391-8A499217543C}"/>
              </a:ext>
            </a:extLst>
          </p:cNvPr>
          <p:cNvPicPr>
            <a:picLocks noChangeAspect="1"/>
          </p:cNvPicPr>
          <p:nvPr/>
        </p:nvPicPr>
        <p:blipFill>
          <a:blip r:embed="rId5"/>
          <a:stretch>
            <a:fillRect/>
          </a:stretch>
        </p:blipFill>
        <p:spPr>
          <a:xfrm>
            <a:off x="4675798" y="5435040"/>
            <a:ext cx="2085837" cy="1370693"/>
          </a:xfrm>
          <a:prstGeom prst="rect">
            <a:avLst/>
          </a:prstGeom>
        </p:spPr>
      </p:pic>
      <p:pic>
        <p:nvPicPr>
          <p:cNvPr id="8" name="Picture 7">
            <a:extLst>
              <a:ext uri="{FF2B5EF4-FFF2-40B4-BE49-F238E27FC236}">
                <a16:creationId xmlns:a16="http://schemas.microsoft.com/office/drawing/2014/main" id="{EDDDA34C-68F5-FA4D-B252-E70CAEEB2BC9}"/>
              </a:ext>
            </a:extLst>
          </p:cNvPr>
          <p:cNvPicPr>
            <a:picLocks noChangeAspect="1"/>
          </p:cNvPicPr>
          <p:nvPr/>
        </p:nvPicPr>
        <p:blipFill rotWithShape="1">
          <a:blip r:embed="rId6"/>
          <a:srcRect t="30727" b="33186"/>
          <a:stretch/>
        </p:blipFill>
        <p:spPr>
          <a:xfrm>
            <a:off x="1025722" y="200609"/>
            <a:ext cx="2925559" cy="1055739"/>
          </a:xfrm>
          <a:prstGeom prst="rect">
            <a:avLst/>
          </a:prstGeom>
        </p:spPr>
      </p:pic>
      <p:pic>
        <p:nvPicPr>
          <p:cNvPr id="9" name="Picture 8">
            <a:extLst>
              <a:ext uri="{FF2B5EF4-FFF2-40B4-BE49-F238E27FC236}">
                <a16:creationId xmlns:a16="http://schemas.microsoft.com/office/drawing/2014/main" id="{FEEF232C-213D-E545-860B-3A546ED9E2BB}"/>
              </a:ext>
            </a:extLst>
          </p:cNvPr>
          <p:cNvPicPr>
            <a:picLocks noChangeAspect="1"/>
          </p:cNvPicPr>
          <p:nvPr/>
        </p:nvPicPr>
        <p:blipFill>
          <a:blip r:embed="rId7"/>
          <a:stretch>
            <a:fillRect/>
          </a:stretch>
        </p:blipFill>
        <p:spPr>
          <a:xfrm>
            <a:off x="675298" y="3343443"/>
            <a:ext cx="2467727" cy="2829210"/>
          </a:xfrm>
          <a:prstGeom prst="rect">
            <a:avLst/>
          </a:prstGeom>
        </p:spPr>
      </p:pic>
      <p:pic>
        <p:nvPicPr>
          <p:cNvPr id="11" name="Picture 10">
            <a:extLst>
              <a:ext uri="{FF2B5EF4-FFF2-40B4-BE49-F238E27FC236}">
                <a16:creationId xmlns:a16="http://schemas.microsoft.com/office/drawing/2014/main" id="{280B5C71-D515-4148-8F82-4E73594BFB23}"/>
              </a:ext>
            </a:extLst>
          </p:cNvPr>
          <p:cNvPicPr>
            <a:picLocks noChangeAspect="1"/>
          </p:cNvPicPr>
          <p:nvPr/>
        </p:nvPicPr>
        <p:blipFill>
          <a:blip r:embed="rId8"/>
          <a:stretch>
            <a:fillRect/>
          </a:stretch>
        </p:blipFill>
        <p:spPr>
          <a:xfrm>
            <a:off x="10003406" y="2332977"/>
            <a:ext cx="1349283" cy="1574164"/>
          </a:xfrm>
          <a:prstGeom prst="rect">
            <a:avLst/>
          </a:prstGeom>
        </p:spPr>
      </p:pic>
      <p:pic>
        <p:nvPicPr>
          <p:cNvPr id="12" name="Picture 11">
            <a:extLst>
              <a:ext uri="{FF2B5EF4-FFF2-40B4-BE49-F238E27FC236}">
                <a16:creationId xmlns:a16="http://schemas.microsoft.com/office/drawing/2014/main" id="{ED97DD06-676F-414D-A616-43AB011B4696}"/>
              </a:ext>
            </a:extLst>
          </p:cNvPr>
          <p:cNvPicPr>
            <a:picLocks noChangeAspect="1"/>
          </p:cNvPicPr>
          <p:nvPr/>
        </p:nvPicPr>
        <p:blipFill>
          <a:blip r:embed="rId9"/>
          <a:stretch>
            <a:fillRect/>
          </a:stretch>
        </p:blipFill>
        <p:spPr>
          <a:xfrm>
            <a:off x="8470633" y="661767"/>
            <a:ext cx="1349283" cy="1562589"/>
          </a:xfrm>
          <a:prstGeom prst="rect">
            <a:avLst/>
          </a:prstGeom>
        </p:spPr>
      </p:pic>
      <p:pic>
        <p:nvPicPr>
          <p:cNvPr id="13" name="Picture 12">
            <a:extLst>
              <a:ext uri="{FF2B5EF4-FFF2-40B4-BE49-F238E27FC236}">
                <a16:creationId xmlns:a16="http://schemas.microsoft.com/office/drawing/2014/main" id="{7465C75F-114D-A54E-9AE0-BD299A3E13E1}"/>
              </a:ext>
            </a:extLst>
          </p:cNvPr>
          <p:cNvPicPr>
            <a:picLocks noChangeAspect="1"/>
          </p:cNvPicPr>
          <p:nvPr/>
        </p:nvPicPr>
        <p:blipFill>
          <a:blip r:embed="rId10"/>
          <a:stretch>
            <a:fillRect/>
          </a:stretch>
        </p:blipFill>
        <p:spPr>
          <a:xfrm>
            <a:off x="5127926" y="157645"/>
            <a:ext cx="1617822" cy="1373267"/>
          </a:xfrm>
          <a:prstGeom prst="rect">
            <a:avLst/>
          </a:prstGeom>
        </p:spPr>
      </p:pic>
      <p:pic>
        <p:nvPicPr>
          <p:cNvPr id="14" name="Picture 13">
            <a:extLst>
              <a:ext uri="{FF2B5EF4-FFF2-40B4-BE49-F238E27FC236}">
                <a16:creationId xmlns:a16="http://schemas.microsoft.com/office/drawing/2014/main" id="{C942394B-17EE-074E-A0BF-3EAB8F9F1057}"/>
              </a:ext>
            </a:extLst>
          </p:cNvPr>
          <p:cNvPicPr>
            <a:picLocks noChangeAspect="1"/>
          </p:cNvPicPr>
          <p:nvPr/>
        </p:nvPicPr>
        <p:blipFill>
          <a:blip r:embed="rId11"/>
          <a:stretch>
            <a:fillRect/>
          </a:stretch>
        </p:blipFill>
        <p:spPr>
          <a:xfrm>
            <a:off x="8274336" y="3907141"/>
            <a:ext cx="2513079" cy="2898592"/>
          </a:xfrm>
          <a:prstGeom prst="rect">
            <a:avLst/>
          </a:prstGeom>
        </p:spPr>
      </p:pic>
    </p:spTree>
    <p:extLst>
      <p:ext uri="{BB962C8B-B14F-4D97-AF65-F5344CB8AC3E}">
        <p14:creationId xmlns:p14="http://schemas.microsoft.com/office/powerpoint/2010/main" val="222523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Technology</a:t>
            </a:r>
          </a:p>
        </p:txBody>
      </p:sp>
    </p:spTree>
    <p:extLst>
      <p:ext uri="{BB962C8B-B14F-4D97-AF65-F5344CB8AC3E}">
        <p14:creationId xmlns:p14="http://schemas.microsoft.com/office/powerpoint/2010/main" val="872495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9BD-C2A8-1447-9397-55563AAF5767}"/>
              </a:ext>
            </a:extLst>
          </p:cNvPr>
          <p:cNvSpPr>
            <a:spLocks noGrp="1"/>
          </p:cNvSpPr>
          <p:nvPr>
            <p:ph type="title"/>
          </p:nvPr>
        </p:nvSpPr>
        <p:spPr/>
        <p:txBody>
          <a:bodyPr/>
          <a:lstStyle/>
          <a:p>
            <a:r>
              <a:rPr lang="en-US" dirty="0"/>
              <a:t>Main session   vs   Breakout rooms</a:t>
            </a:r>
          </a:p>
        </p:txBody>
      </p:sp>
      <p:pic>
        <p:nvPicPr>
          <p:cNvPr id="5" name="Picture 4" descr="Zoom | PortfolioSolutions">
            <a:extLst>
              <a:ext uri="{FF2B5EF4-FFF2-40B4-BE49-F238E27FC236}">
                <a16:creationId xmlns:a16="http://schemas.microsoft.com/office/drawing/2014/main" id="{6B065899-7863-5C48-8528-79CCC148019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2304487" y="1827307"/>
            <a:ext cx="2068033" cy="268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Zoom | PortfolioSolutions">
            <a:extLst>
              <a:ext uri="{FF2B5EF4-FFF2-40B4-BE49-F238E27FC236}">
                <a16:creationId xmlns:a16="http://schemas.microsoft.com/office/drawing/2014/main" id="{4F3515C7-4F6E-3346-B83D-C7C424D5FC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Zoom | PortfolioSolutions">
            <a:extLst>
              <a:ext uri="{FF2B5EF4-FFF2-40B4-BE49-F238E27FC236}">
                <a16:creationId xmlns:a16="http://schemas.microsoft.com/office/drawing/2014/main" id="{70066F5F-058F-F045-BB20-2FEA4E4001D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oom | PortfolioSolutions">
            <a:extLst>
              <a:ext uri="{FF2B5EF4-FFF2-40B4-BE49-F238E27FC236}">
                <a16:creationId xmlns:a16="http://schemas.microsoft.com/office/drawing/2014/main" id="{808E43EE-7197-5C45-A15E-E27DAE29F34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Zoom | PortfolioSolutions">
            <a:extLst>
              <a:ext uri="{FF2B5EF4-FFF2-40B4-BE49-F238E27FC236}">
                <a16:creationId xmlns:a16="http://schemas.microsoft.com/office/drawing/2014/main" id="{DDAFEE1A-0200-F04A-9C5E-1BF5034C318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Zoom | PortfolioSolutions">
            <a:extLst>
              <a:ext uri="{FF2B5EF4-FFF2-40B4-BE49-F238E27FC236}">
                <a16:creationId xmlns:a16="http://schemas.microsoft.com/office/drawing/2014/main" id="{AB617DFE-ABDF-BF43-9215-D2A9CA0719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Zoom | PortfolioSolutions">
            <a:extLst>
              <a:ext uri="{FF2B5EF4-FFF2-40B4-BE49-F238E27FC236}">
                <a16:creationId xmlns:a16="http://schemas.microsoft.com/office/drawing/2014/main" id="{91435B54-0B03-9243-8521-C9E7A2859E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Zoom | PortfolioSolutions">
            <a:extLst>
              <a:ext uri="{FF2B5EF4-FFF2-40B4-BE49-F238E27FC236}">
                <a16:creationId xmlns:a16="http://schemas.microsoft.com/office/drawing/2014/main" id="{324A5CB9-3F70-9149-B09C-DAE39640B3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Zoom | PortfolioSolutions">
            <a:extLst>
              <a:ext uri="{FF2B5EF4-FFF2-40B4-BE49-F238E27FC236}">
                <a16:creationId xmlns:a16="http://schemas.microsoft.com/office/drawing/2014/main" id="{7047A5FC-EEF8-1744-9BE8-6BDDC4763BC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Zoom | PortfolioSolutions">
            <a:extLst>
              <a:ext uri="{FF2B5EF4-FFF2-40B4-BE49-F238E27FC236}">
                <a16:creationId xmlns:a16="http://schemas.microsoft.com/office/drawing/2014/main" id="{64B9913F-D0A2-9F40-956E-A39E207B3D7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3607007"/>
            <a:ext cx="689344" cy="896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DC7652-63E1-794E-951E-6FC0A89975BF}"/>
              </a:ext>
            </a:extLst>
          </p:cNvPr>
          <p:cNvSpPr txBox="1"/>
          <p:nvPr/>
        </p:nvSpPr>
        <p:spPr>
          <a:xfrm>
            <a:off x="1430215" y="4630615"/>
            <a:ext cx="3997570" cy="1938992"/>
          </a:xfrm>
          <a:prstGeom prst="rect">
            <a:avLst/>
          </a:prstGeom>
          <a:noFill/>
        </p:spPr>
        <p:txBody>
          <a:bodyPr wrap="square" rtlCol="0">
            <a:spAutoFit/>
          </a:bodyPr>
          <a:lstStyle/>
          <a:p>
            <a:pPr algn="ctr"/>
            <a:r>
              <a:rPr lang="en-US" sz="3600" b="1" dirty="0"/>
              <a:t>Webinar-style</a:t>
            </a:r>
          </a:p>
          <a:p>
            <a:pPr algn="ctr"/>
            <a:r>
              <a:rPr lang="en-US" sz="2800" dirty="0"/>
              <a:t>100+ participants</a:t>
            </a:r>
          </a:p>
          <a:p>
            <a:pPr algn="ctr"/>
            <a:r>
              <a:rPr lang="en-US" sz="2800" dirty="0"/>
              <a:t>Mic off</a:t>
            </a:r>
          </a:p>
          <a:p>
            <a:pPr algn="ctr"/>
            <a:r>
              <a:rPr lang="en-US" sz="2800" dirty="0"/>
              <a:t>Camera off</a:t>
            </a:r>
          </a:p>
        </p:txBody>
      </p:sp>
      <p:sp>
        <p:nvSpPr>
          <p:cNvPr id="25" name="TextBox 24">
            <a:extLst>
              <a:ext uri="{FF2B5EF4-FFF2-40B4-BE49-F238E27FC236}">
                <a16:creationId xmlns:a16="http://schemas.microsoft.com/office/drawing/2014/main" id="{0DAE76AC-FEC9-A44C-98B8-718BEFF73763}"/>
              </a:ext>
            </a:extLst>
          </p:cNvPr>
          <p:cNvSpPr txBox="1"/>
          <p:nvPr/>
        </p:nvSpPr>
        <p:spPr>
          <a:xfrm>
            <a:off x="6019330" y="4630615"/>
            <a:ext cx="3997570" cy="2369880"/>
          </a:xfrm>
          <a:prstGeom prst="rect">
            <a:avLst/>
          </a:prstGeom>
          <a:noFill/>
        </p:spPr>
        <p:txBody>
          <a:bodyPr wrap="square" rtlCol="0">
            <a:spAutoFit/>
          </a:bodyPr>
          <a:lstStyle/>
          <a:p>
            <a:pPr algn="ctr"/>
            <a:r>
              <a:rPr lang="en-US" sz="3600" b="1" dirty="0"/>
              <a:t>Meeting-style</a:t>
            </a:r>
          </a:p>
          <a:p>
            <a:pPr algn="ctr"/>
            <a:r>
              <a:rPr lang="en-US" sz="2800" dirty="0"/>
              <a:t>10-15 participants / room</a:t>
            </a:r>
          </a:p>
          <a:p>
            <a:pPr algn="ctr"/>
            <a:r>
              <a:rPr lang="en-US" sz="2800" dirty="0"/>
              <a:t>Mic on</a:t>
            </a:r>
          </a:p>
          <a:p>
            <a:pPr algn="ctr"/>
            <a:r>
              <a:rPr lang="en-US" sz="2800" dirty="0"/>
              <a:t>Camera optional</a:t>
            </a:r>
          </a:p>
          <a:p>
            <a:pPr algn="ctr"/>
            <a:endParaRPr lang="en-US" sz="2800" dirty="0"/>
          </a:p>
        </p:txBody>
      </p:sp>
    </p:spTree>
    <p:extLst>
      <p:ext uri="{BB962C8B-B14F-4D97-AF65-F5344CB8AC3E}">
        <p14:creationId xmlns:p14="http://schemas.microsoft.com/office/powerpoint/2010/main" val="344874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10;&#10;Description automatically generated">
            <a:extLst>
              <a:ext uri="{FF2B5EF4-FFF2-40B4-BE49-F238E27FC236}">
                <a16:creationId xmlns:a16="http://schemas.microsoft.com/office/drawing/2014/main" id="{A7487D74-01E7-7D48-A792-D9269C50A1E0}"/>
              </a:ext>
            </a:extLst>
          </p:cNvPr>
          <p:cNvPicPr>
            <a:picLocks noChangeAspect="1"/>
          </p:cNvPicPr>
          <p:nvPr/>
        </p:nvPicPr>
        <p:blipFill>
          <a:blip r:embed="rId3"/>
          <a:stretch>
            <a:fillRect/>
          </a:stretch>
        </p:blipFill>
        <p:spPr>
          <a:xfrm>
            <a:off x="804333" y="875769"/>
            <a:ext cx="10583331" cy="5106458"/>
          </a:xfrm>
          <a:prstGeom prst="rect">
            <a:avLst/>
          </a:prstGeom>
        </p:spPr>
      </p:pic>
    </p:spTree>
    <p:extLst>
      <p:ext uri="{BB962C8B-B14F-4D97-AF65-F5344CB8AC3E}">
        <p14:creationId xmlns:p14="http://schemas.microsoft.com/office/powerpoint/2010/main" val="2448723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pic>
        <p:nvPicPr>
          <p:cNvPr id="5" name="Picture 4" descr="A screenshot of a computer&#10;&#10;Description automatically generated with low confidence">
            <a:extLst>
              <a:ext uri="{FF2B5EF4-FFF2-40B4-BE49-F238E27FC236}">
                <a16:creationId xmlns:a16="http://schemas.microsoft.com/office/drawing/2014/main" id="{742AA02F-E073-2241-BE98-3712FF5446F2}"/>
              </a:ext>
            </a:extLst>
          </p:cNvPr>
          <p:cNvPicPr>
            <a:picLocks noChangeAspect="1"/>
          </p:cNvPicPr>
          <p:nvPr/>
        </p:nvPicPr>
        <p:blipFill>
          <a:blip r:embed="rId3"/>
          <a:stretch>
            <a:fillRect/>
          </a:stretch>
        </p:blipFill>
        <p:spPr>
          <a:xfrm>
            <a:off x="1988196" y="2456825"/>
            <a:ext cx="7378700" cy="2489200"/>
          </a:xfrm>
          <a:prstGeom prst="rect">
            <a:avLst/>
          </a:prstGeom>
        </p:spPr>
      </p:pic>
      <p:sp>
        <p:nvSpPr>
          <p:cNvPr id="7" name="Right Arrow 6">
            <a:extLst>
              <a:ext uri="{FF2B5EF4-FFF2-40B4-BE49-F238E27FC236}">
                <a16:creationId xmlns:a16="http://schemas.microsoft.com/office/drawing/2014/main" id="{1E8A9845-132E-9A41-BCC0-286D47B90406}"/>
              </a:ext>
            </a:extLst>
          </p:cNvPr>
          <p:cNvSpPr/>
          <p:nvPr/>
        </p:nvSpPr>
        <p:spPr>
          <a:xfrm rot="1443185">
            <a:off x="3154058" y="2501438"/>
            <a:ext cx="2465408" cy="810228"/>
          </a:xfrm>
          <a:prstGeom prst="rightArrow">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761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12976</TotalTime>
  <Words>1417</Words>
  <Application>Microsoft Macintosh PowerPoint</Application>
  <PresentationFormat>Widescreen</PresentationFormat>
  <Paragraphs>125</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Tw Cen MT</vt:lpstr>
      <vt:lpstr>Tw Cen MT Condensed</vt:lpstr>
      <vt:lpstr>Wingdings</vt:lpstr>
      <vt:lpstr>Wingdings 3</vt:lpstr>
      <vt:lpstr>Integral</vt:lpstr>
      <vt:lpstr>Tech Check</vt:lpstr>
      <vt:lpstr>Welcome to CHOP R 101: Intro to R for Clinical Data</vt:lpstr>
      <vt:lpstr>PowerPoint Presentation</vt:lpstr>
      <vt:lpstr>Introducing the helpers!</vt:lpstr>
      <vt:lpstr>PowerPoint Presentation</vt:lpstr>
      <vt:lpstr>Orientation to the Technology</vt:lpstr>
      <vt:lpstr>Main session   vs   Breakout rooms</vt:lpstr>
      <vt:lpstr>PowerPoint Presentation</vt:lpstr>
      <vt:lpstr>Non-verbal feedback</vt:lpstr>
      <vt:lpstr>Chat window</vt:lpstr>
      <vt:lpstr>Your Turn #1</vt:lpstr>
      <vt:lpstr>Orientation to the Course</vt:lpstr>
      <vt:lpstr>The Data Analysis Pipeline</vt:lpstr>
      <vt:lpstr>PowerPoint Presentation</vt:lpstr>
      <vt:lpstr>Lecture slides</vt:lpstr>
      <vt:lpstr>Timed interactive coding exercises</vt:lpstr>
      <vt:lpstr>Code of Conduct</vt:lpstr>
      <vt:lpstr>Your Turn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Lee, Meredith C</cp:lastModifiedBy>
  <cp:revision>647</cp:revision>
  <cp:lastPrinted>2019-02-19T22:36:37Z</cp:lastPrinted>
  <dcterms:created xsi:type="dcterms:W3CDTF">2018-02-01T22:00:01Z</dcterms:created>
  <dcterms:modified xsi:type="dcterms:W3CDTF">2022-02-16T21:32:53Z</dcterms:modified>
</cp:coreProperties>
</file>